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lvetica World Bold" charset="1" panose="020B0800040000020004"/>
      <p:regular r:id="rId20"/>
    </p:embeddedFont>
    <p:embeddedFont>
      <p:font typeface="Helvetica World" charset="1" panose="020B050004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277873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0234309" y="0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205090"/>
            <a:ext cx="15564657" cy="2293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b="true" sz="9849" spc="-29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INTELLIGENT TRAFFIC MANAGEMENT SOLUTION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8588161" y="366656"/>
            <a:ext cx="9699839" cy="4073818"/>
          </a:xfrm>
          <a:custGeom>
            <a:avLst/>
            <a:gdLst/>
            <a:ahLst/>
            <a:cxnLst/>
            <a:rect r="r" b="b" t="t" l="l"/>
            <a:pathLst>
              <a:path h="4073818" w="9699839">
                <a:moveTo>
                  <a:pt x="9699839" y="0"/>
                </a:moveTo>
                <a:lnTo>
                  <a:pt x="0" y="0"/>
                </a:lnTo>
                <a:lnTo>
                  <a:pt x="0" y="4073818"/>
                </a:lnTo>
                <a:lnTo>
                  <a:pt x="9699839" y="4073818"/>
                </a:lnTo>
                <a:lnTo>
                  <a:pt x="9699839" y="0"/>
                </a:lnTo>
                <a:close/>
              </a:path>
            </a:pathLst>
          </a:custGeom>
          <a:blipFill>
            <a:blip r:embed="rId6"/>
            <a:stretch>
              <a:fillRect l="0" t="-1995" r="0" b="-19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603352"/>
            <a:ext cx="15564657" cy="34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0"/>
              </a:lnSpc>
            </a:pPr>
            <a:r>
              <a:rPr lang="en-US" b="true" sz="2750" spc="-82">
                <a:solidFill>
                  <a:srgbClr val="F59AF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THROUGH THE IMPLEMENTATION OF GOOGLE MAPS AND ARTIFICIAL INTELLIGENCE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052331"/>
            <a:ext cx="6182766" cy="34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90"/>
              </a:lnSpc>
            </a:pPr>
            <a:r>
              <a:rPr lang="en-US" b="true" sz="2750" spc="-82">
                <a:solidFill>
                  <a:srgbClr val="F59AF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GROUP 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756594" y="-507549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8072990" y="5838444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799"/>
                </a:lnTo>
                <a:lnTo>
                  <a:pt x="0" y="320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53437" y="0"/>
            <a:ext cx="8634563" cy="10233556"/>
          </a:xfrm>
          <a:custGeom>
            <a:avLst/>
            <a:gdLst/>
            <a:ahLst/>
            <a:cxnLst/>
            <a:rect r="r" b="b" t="t" l="l"/>
            <a:pathLst>
              <a:path h="10233556" w="8634563">
                <a:moveTo>
                  <a:pt x="0" y="0"/>
                </a:moveTo>
                <a:lnTo>
                  <a:pt x="8634563" y="0"/>
                </a:lnTo>
                <a:lnTo>
                  <a:pt x="8634563" y="10233556"/>
                </a:lnTo>
                <a:lnTo>
                  <a:pt x="0" y="10233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746520"/>
            <a:ext cx="7119942" cy="551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3125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Implemented in various traffic simulations.</a:t>
            </a:r>
          </a:p>
          <a:p>
            <a:pPr algn="l">
              <a:lnSpc>
                <a:spcPts val="4376"/>
              </a:lnSpc>
            </a:pPr>
          </a:p>
          <a:p>
            <a:pPr algn="l">
              <a:lnSpc>
                <a:spcPts val="4376"/>
              </a:lnSpc>
            </a:pPr>
            <a:r>
              <a:rPr lang="en-US" sz="3125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Reduction in congestion by up to 35%.</a:t>
            </a:r>
          </a:p>
          <a:p>
            <a:pPr algn="l">
              <a:lnSpc>
                <a:spcPts val="4376"/>
              </a:lnSpc>
            </a:pPr>
          </a:p>
          <a:p>
            <a:pPr algn="l">
              <a:lnSpc>
                <a:spcPts val="4376"/>
              </a:lnSpc>
            </a:pPr>
            <a:r>
              <a:rPr lang="en-US" sz="3125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Improved travel times by optimizing traffic light durations.</a:t>
            </a:r>
          </a:p>
          <a:p>
            <a:pPr algn="l">
              <a:lnSpc>
                <a:spcPts val="4376"/>
              </a:lnSpc>
            </a:pPr>
          </a:p>
          <a:p>
            <a:pPr algn="l">
              <a:lnSpc>
                <a:spcPts val="4376"/>
              </a:lnSpc>
              <a:spcBef>
                <a:spcPct val="0"/>
              </a:spcBef>
            </a:pPr>
            <a:r>
              <a:rPr lang="en-US" sz="3125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Higher fuel efficiency due to smoother traffic movement.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27636"/>
            <a:ext cx="8115300" cy="169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CASE STUDIES &amp; 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037862" y="1914783"/>
            <a:ext cx="8883172" cy="4529741"/>
          </a:xfrm>
          <a:custGeom>
            <a:avLst/>
            <a:gdLst/>
            <a:ahLst/>
            <a:cxnLst/>
            <a:rect r="r" b="b" t="t" l="l"/>
            <a:pathLst>
              <a:path h="4529741" w="8883172">
                <a:moveTo>
                  <a:pt x="0" y="0"/>
                </a:moveTo>
                <a:lnTo>
                  <a:pt x="8883172" y="0"/>
                </a:lnTo>
                <a:lnTo>
                  <a:pt x="8883172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469748" y="5872718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593357" y="6761147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6399" y="1757368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50345"/>
            <a:ext cx="8839917" cy="248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ENVIRONMENTAL &amp; ECONOMIC BENEFITS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38203"/>
            <a:ext cx="7642917" cy="522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Reduced fuel consumption due to decreased idling time.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Lower carbon emissions, contributing to environmental sustainability.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Improved road safety and reduced stress for drivers.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Potential revenue generation through smart tolling systems.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037862" y="1914783"/>
            <a:ext cx="8883172" cy="4529741"/>
          </a:xfrm>
          <a:custGeom>
            <a:avLst/>
            <a:gdLst/>
            <a:ahLst/>
            <a:cxnLst/>
            <a:rect r="r" b="b" t="t" l="l"/>
            <a:pathLst>
              <a:path h="4529741" w="8883172">
                <a:moveTo>
                  <a:pt x="0" y="0"/>
                </a:moveTo>
                <a:lnTo>
                  <a:pt x="8883172" y="0"/>
                </a:lnTo>
                <a:lnTo>
                  <a:pt x="8883172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469748" y="5872718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854068" y="1362081"/>
            <a:ext cx="6690627" cy="6690627"/>
          </a:xfrm>
          <a:custGeom>
            <a:avLst/>
            <a:gdLst/>
            <a:ahLst/>
            <a:cxnLst/>
            <a:rect r="r" b="b" t="t" l="l"/>
            <a:pathLst>
              <a:path h="6690627" w="6690627">
                <a:moveTo>
                  <a:pt x="0" y="0"/>
                </a:moveTo>
                <a:lnTo>
                  <a:pt x="6690627" y="0"/>
                </a:lnTo>
                <a:lnTo>
                  <a:pt x="6690627" y="6690627"/>
                </a:lnTo>
                <a:lnTo>
                  <a:pt x="0" y="6690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56088"/>
            <a:ext cx="7626032" cy="169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FUTURE ENHANCEMENTS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2146" y="2729885"/>
            <a:ext cx="6778795" cy="544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2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Integration with autonomous vehicles for smarter traffic management.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2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AI-powered predictive traffic analysis for better planning.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2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of machine learning to continuously optimize traffic patterns.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Expansion to public transportation systems for seamless connectivity.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741240" y="1914783"/>
            <a:ext cx="8883172" cy="4529741"/>
          </a:xfrm>
          <a:custGeom>
            <a:avLst/>
            <a:gdLst/>
            <a:ahLst/>
            <a:cxnLst/>
            <a:rect r="r" b="b" t="t" l="l"/>
            <a:pathLst>
              <a:path h="4529741" w="8883172">
                <a:moveTo>
                  <a:pt x="0" y="0"/>
                </a:moveTo>
                <a:lnTo>
                  <a:pt x="8883172" y="0"/>
                </a:lnTo>
                <a:lnTo>
                  <a:pt x="8883172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469748" y="5872718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004347" y="1551895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5082" y="1005898"/>
            <a:ext cx="7626032" cy="98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7"/>
              </a:lnSpc>
            </a:pPr>
            <a:r>
              <a:rPr lang="en-US" b="true" sz="7799" spc="-23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4105" y="2501265"/>
            <a:ext cx="6778795" cy="564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-28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ITMS presents a revolutionary approach to urban traffic management.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spc="-28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Utilizes real-time data and AI for adaptive traffic control.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spc="-28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Significantly reduces congestion, fuel wastage, and pollution.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spc="-28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Encourages smart city development and sustainable urban mobility.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037862" y="1914783"/>
            <a:ext cx="8883172" cy="4529741"/>
          </a:xfrm>
          <a:custGeom>
            <a:avLst/>
            <a:gdLst/>
            <a:ahLst/>
            <a:cxnLst/>
            <a:rect r="r" b="b" t="t" l="l"/>
            <a:pathLst>
              <a:path h="4529741" w="8883172">
                <a:moveTo>
                  <a:pt x="0" y="0"/>
                </a:moveTo>
                <a:lnTo>
                  <a:pt x="8883172" y="0"/>
                </a:lnTo>
                <a:lnTo>
                  <a:pt x="8883172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469748" y="5872718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46170" y="3534009"/>
            <a:ext cx="10536814" cy="281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8"/>
              </a:lnSpc>
            </a:pPr>
            <a:r>
              <a:rPr lang="en-US" b="true" sz="12063" spc="-36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</a:t>
            </a:r>
          </a:p>
          <a:p>
            <a:pPr algn="l">
              <a:lnSpc>
                <a:spcPts val="9168"/>
              </a:lnSpc>
            </a:pPr>
            <a:r>
              <a:rPr lang="en-US" b="true" sz="12063" spc="-361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     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333538" y="1028700"/>
            <a:ext cx="6925762" cy="8229600"/>
          </a:xfrm>
          <a:custGeom>
            <a:avLst/>
            <a:gdLst/>
            <a:ahLst/>
            <a:cxnLst/>
            <a:rect r="r" b="b" t="t" l="l"/>
            <a:pathLst>
              <a:path h="8229600" w="6925762">
                <a:moveTo>
                  <a:pt x="0" y="0"/>
                </a:moveTo>
                <a:lnTo>
                  <a:pt x="6925762" y="0"/>
                </a:lnTo>
                <a:lnTo>
                  <a:pt x="69257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60908" y="3226574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840399" y="706178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8239" y="1940818"/>
            <a:ext cx="8938878" cy="7817542"/>
          </a:xfrm>
          <a:custGeom>
            <a:avLst/>
            <a:gdLst/>
            <a:ahLst/>
            <a:cxnLst/>
            <a:rect r="r" b="b" t="t" l="l"/>
            <a:pathLst>
              <a:path h="7817542" w="8938878">
                <a:moveTo>
                  <a:pt x="0" y="0"/>
                </a:moveTo>
                <a:lnTo>
                  <a:pt x="8938879" y="0"/>
                </a:lnTo>
                <a:lnTo>
                  <a:pt x="8938879" y="7817542"/>
                </a:lnTo>
                <a:lnTo>
                  <a:pt x="0" y="7817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10475302" y="3226574"/>
            <a:ext cx="0" cy="6031726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43179" y="9091814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4" y="0"/>
                </a:lnTo>
                <a:lnTo>
                  <a:pt x="665944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5302" y="1314450"/>
            <a:ext cx="7272152" cy="90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43179" y="3169424"/>
            <a:ext cx="6016121" cy="522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Traffic congestion is a major issue in urban areas, reducing average vehicle speeds and increasing pollution.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Intelligent Traffic Management Solution (ITMS) leverages Google Maps and Artificial Intelligence (AI) for adaptive traffic control.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ITMS aims to optimize traffic signals and reduce congestion using real-time data.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60908" y="3226574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840399" y="706178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10475302" y="3226574"/>
            <a:ext cx="0" cy="6031726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243179" y="9091814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4" y="0"/>
                </a:lnTo>
                <a:lnTo>
                  <a:pt x="665944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2922" y="1921392"/>
            <a:ext cx="7336908" cy="7336908"/>
          </a:xfrm>
          <a:custGeom>
            <a:avLst/>
            <a:gdLst/>
            <a:ahLst/>
            <a:cxnLst/>
            <a:rect r="r" b="b" t="t" l="l"/>
            <a:pathLst>
              <a:path h="7336908" w="7336908">
                <a:moveTo>
                  <a:pt x="0" y="0"/>
                </a:moveTo>
                <a:lnTo>
                  <a:pt x="7336908" y="0"/>
                </a:lnTo>
                <a:lnTo>
                  <a:pt x="7336908" y="7336908"/>
                </a:lnTo>
                <a:lnTo>
                  <a:pt x="0" y="7336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0273" y="717994"/>
            <a:ext cx="17747454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CHALLENGES IN TRAFFIC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43179" y="3169424"/>
            <a:ext cx="6016121" cy="475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 vehicle density leads to inefficiencies in traffic flow.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Poorly designed intersections and entry/exit points cause bottlenecks.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Static traffic light systems fail to adjust to real-time traffic conditions.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Need for sustainability in transportation.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771358" y="1126487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2" y="0"/>
                </a:lnTo>
                <a:lnTo>
                  <a:pt x="7024992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258863" y="4782324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4680" y="1145910"/>
            <a:ext cx="8648588" cy="90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OVERVIEW OF ITMS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53196"/>
            <a:ext cx="6868826" cy="584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sz="3007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ITMS integrates AI and Google Maps to dynamically manage traffic signals.</a:t>
            </a:r>
          </a:p>
          <a:p>
            <a:pPr algn="l">
              <a:lnSpc>
                <a:spcPts val="4209"/>
              </a:lnSpc>
            </a:pPr>
          </a:p>
          <a:p>
            <a:pPr algn="l">
              <a:lnSpc>
                <a:spcPts val="4209"/>
              </a:lnSpc>
            </a:pPr>
            <a:r>
              <a:rPr lang="en-US" sz="3007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data from GPS-enabled mobile devices and connected vehicles.</a:t>
            </a:r>
          </a:p>
          <a:p>
            <a:pPr algn="l">
              <a:lnSpc>
                <a:spcPts val="4209"/>
              </a:lnSpc>
            </a:pPr>
          </a:p>
          <a:p>
            <a:pPr algn="l">
              <a:lnSpc>
                <a:spcPts val="4209"/>
              </a:lnSpc>
            </a:pPr>
            <a:r>
              <a:rPr lang="en-US" sz="3007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Adjusts traffic lights based on real-time vehicle movement.</a:t>
            </a:r>
          </a:p>
          <a:p>
            <a:pPr algn="l">
              <a:lnSpc>
                <a:spcPts val="4209"/>
              </a:lnSpc>
            </a:pPr>
          </a:p>
          <a:p>
            <a:pPr algn="l">
              <a:lnSpc>
                <a:spcPts val="4209"/>
              </a:lnSpc>
              <a:spcBef>
                <a:spcPct val="0"/>
              </a:spcBef>
            </a:pPr>
            <a:r>
              <a:rPr lang="en-US" sz="3007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Aims to improve traffic flow, reduce delays, and optimize fuel consumption.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3854" y="2147072"/>
            <a:ext cx="6850742" cy="6850742"/>
          </a:xfrm>
          <a:custGeom>
            <a:avLst/>
            <a:gdLst/>
            <a:ahLst/>
            <a:cxnLst/>
            <a:rect r="r" b="b" t="t" l="l"/>
            <a:pathLst>
              <a:path h="6850742" w="6850742">
                <a:moveTo>
                  <a:pt x="0" y="0"/>
                </a:moveTo>
                <a:lnTo>
                  <a:pt x="6850742" y="0"/>
                </a:lnTo>
                <a:lnTo>
                  <a:pt x="6850742" y="6850742"/>
                </a:lnTo>
                <a:lnTo>
                  <a:pt x="0" y="6850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856448" y="4126122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973262" y="1028700"/>
            <a:ext cx="0" cy="822960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7422610" y="1143624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3531" y="847236"/>
            <a:ext cx="7129731" cy="249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COMPONENTS OF ITMS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3531" y="3605287"/>
            <a:ext cx="6629873" cy="598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sz="2421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GNSS Satellite Transponder: Collects vehicle location data.</a:t>
            </a:r>
          </a:p>
          <a:p>
            <a:pPr algn="l">
              <a:lnSpc>
                <a:spcPts val="3389"/>
              </a:lnSpc>
            </a:pPr>
          </a:p>
          <a:p>
            <a:pPr algn="l">
              <a:lnSpc>
                <a:spcPts val="3389"/>
              </a:lnSpc>
            </a:pPr>
            <a:r>
              <a:rPr lang="en-US" sz="2421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Central Server: Processes real-time traffic information.</a:t>
            </a:r>
          </a:p>
          <a:p>
            <a:pPr algn="l">
              <a:lnSpc>
                <a:spcPts val="3389"/>
              </a:lnSpc>
            </a:pPr>
          </a:p>
          <a:p>
            <a:pPr algn="l">
              <a:lnSpc>
                <a:spcPts val="3389"/>
              </a:lnSpc>
            </a:pPr>
            <a:r>
              <a:rPr lang="en-US" sz="2421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Traffic Signal Control Subsystem: Adjusts signals dynamically.</a:t>
            </a:r>
          </a:p>
          <a:p>
            <a:pPr algn="l">
              <a:lnSpc>
                <a:spcPts val="3389"/>
              </a:lnSpc>
            </a:pPr>
          </a:p>
          <a:p>
            <a:pPr algn="l">
              <a:lnSpc>
                <a:spcPts val="3389"/>
              </a:lnSpc>
            </a:pPr>
            <a:r>
              <a:rPr lang="en-US" sz="2421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Local Radio Signal Emitters (RFID): Enhances vehicle tracking.</a:t>
            </a:r>
          </a:p>
          <a:p>
            <a:pPr algn="l">
              <a:lnSpc>
                <a:spcPts val="3389"/>
              </a:lnSpc>
            </a:pPr>
          </a:p>
          <a:p>
            <a:pPr algn="l">
              <a:lnSpc>
                <a:spcPts val="3389"/>
              </a:lnSpc>
              <a:spcBef>
                <a:spcPct val="0"/>
              </a:spcBef>
            </a:pPr>
            <a:r>
              <a:rPr lang="en-US" sz="2421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Alternative Internet Access Methods: Ensures continuous connectivity.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063157" y="2683819"/>
            <a:ext cx="8611574" cy="4919362"/>
          </a:xfrm>
          <a:custGeom>
            <a:avLst/>
            <a:gdLst/>
            <a:ahLst/>
            <a:cxnLst/>
            <a:rect r="r" b="b" t="t" l="l"/>
            <a:pathLst>
              <a:path h="4919362" w="8611574">
                <a:moveTo>
                  <a:pt x="0" y="0"/>
                </a:moveTo>
                <a:lnTo>
                  <a:pt x="8611574" y="0"/>
                </a:lnTo>
                <a:lnTo>
                  <a:pt x="8611574" y="4919362"/>
                </a:lnTo>
                <a:lnTo>
                  <a:pt x="0" y="4919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92690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538436" y="0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1955699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33462" y="5532120"/>
            <a:ext cx="0" cy="3833852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593357" y="1028700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3463" y="766225"/>
            <a:ext cx="9786336" cy="238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ROLE OF GOOGLE MAPS IN ITMS</a:t>
            </a:r>
          </a:p>
          <a:p>
            <a:pPr algn="l">
              <a:lnSpc>
                <a:spcPts val="54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30044" y="3092611"/>
            <a:ext cx="7522137" cy="637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29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crowdsourced data from smartphones and GPS devices.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spc="-29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Monitors real-time vehicle speed and congestion levels.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spc="-29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Categorizes roads with color codes: Green (free-flow), Yellow (moderate congestion), Red (heavy traffic).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 processes this data to adjust signal timings accordingly.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3375480"/>
            <a:ext cx="8396613" cy="4796565"/>
          </a:xfrm>
          <a:custGeom>
            <a:avLst/>
            <a:gdLst/>
            <a:ahLst/>
            <a:cxnLst/>
            <a:rect r="r" b="b" t="t" l="l"/>
            <a:pathLst>
              <a:path h="4796565" w="8396613">
                <a:moveTo>
                  <a:pt x="0" y="0"/>
                </a:moveTo>
                <a:lnTo>
                  <a:pt x="8396613" y="0"/>
                </a:lnTo>
                <a:lnTo>
                  <a:pt x="8396613" y="4796565"/>
                </a:lnTo>
                <a:lnTo>
                  <a:pt x="0" y="4796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364125" y="-891138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2278"/>
            <a:ext cx="10242696" cy="248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IOT-BASED ADAPTIVE TRAFFIC LIGHTS (IOTATL)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2713299" y="4548826"/>
            <a:ext cx="10387235" cy="5296699"/>
          </a:xfrm>
          <a:custGeom>
            <a:avLst/>
            <a:gdLst/>
            <a:ahLst/>
            <a:cxnLst/>
            <a:rect r="r" b="b" t="t" l="l"/>
            <a:pathLst>
              <a:path h="5296699" w="10387235">
                <a:moveTo>
                  <a:pt x="0" y="0"/>
                </a:moveTo>
                <a:lnTo>
                  <a:pt x="10387236" y="0"/>
                </a:lnTo>
                <a:lnTo>
                  <a:pt x="10387236" y="5296699"/>
                </a:lnTo>
                <a:lnTo>
                  <a:pt x="0" y="529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2720" y="3795219"/>
            <a:ext cx="7299160" cy="585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1"/>
              </a:lnSpc>
            </a:pPr>
            <a:r>
              <a:rPr lang="en-US" sz="3043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Differ from traditional traffic lights by using real-time vehicle position data.</a:t>
            </a:r>
          </a:p>
          <a:p>
            <a:pPr algn="l">
              <a:lnSpc>
                <a:spcPts val="4261"/>
              </a:lnSpc>
            </a:pPr>
          </a:p>
          <a:p>
            <a:pPr algn="l">
              <a:lnSpc>
                <a:spcPts val="4261"/>
              </a:lnSpc>
            </a:pPr>
            <a:r>
              <a:rPr lang="en-US" sz="3043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Continuously monitors traffic patterns via GPS and IoT sensors.</a:t>
            </a:r>
          </a:p>
          <a:p>
            <a:pPr algn="l">
              <a:lnSpc>
                <a:spcPts val="4261"/>
              </a:lnSpc>
            </a:pPr>
          </a:p>
          <a:p>
            <a:pPr algn="l">
              <a:lnSpc>
                <a:spcPts val="4261"/>
              </a:lnSpc>
            </a:pPr>
            <a:r>
              <a:rPr lang="en-US" sz="3043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AI-based algorithms to dynamically adjust signal timing.</a:t>
            </a:r>
          </a:p>
          <a:p>
            <a:pPr algn="l">
              <a:lnSpc>
                <a:spcPts val="4261"/>
              </a:lnSpc>
            </a:pPr>
          </a:p>
          <a:p>
            <a:pPr algn="l">
              <a:lnSpc>
                <a:spcPts val="4261"/>
              </a:lnSpc>
              <a:spcBef>
                <a:spcPct val="0"/>
              </a:spcBef>
            </a:pPr>
            <a:r>
              <a:rPr lang="en-US" sz="3043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Reduces congestion by prioritizing high-density traffic areas.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911508" y="3522029"/>
            <a:ext cx="8852163" cy="5045498"/>
          </a:xfrm>
          <a:custGeom>
            <a:avLst/>
            <a:gdLst/>
            <a:ahLst/>
            <a:cxnLst/>
            <a:rect r="r" b="b" t="t" l="l"/>
            <a:pathLst>
              <a:path h="5045498" w="8852163">
                <a:moveTo>
                  <a:pt x="0" y="0"/>
                </a:moveTo>
                <a:lnTo>
                  <a:pt x="8852163" y="0"/>
                </a:lnTo>
                <a:lnTo>
                  <a:pt x="8852163" y="5045498"/>
                </a:lnTo>
                <a:lnTo>
                  <a:pt x="0" y="5045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1" r="0" b="-11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034274" y="4582888"/>
            <a:ext cx="8418995" cy="4293046"/>
          </a:xfrm>
          <a:custGeom>
            <a:avLst/>
            <a:gdLst/>
            <a:ahLst/>
            <a:cxnLst/>
            <a:rect r="r" b="b" t="t" l="l"/>
            <a:pathLst>
              <a:path h="4293046" w="8418995">
                <a:moveTo>
                  <a:pt x="0" y="0"/>
                </a:moveTo>
                <a:lnTo>
                  <a:pt x="8418995" y="0"/>
                </a:lnTo>
                <a:lnTo>
                  <a:pt x="8418995" y="4293047"/>
                </a:lnTo>
                <a:lnTo>
                  <a:pt x="0" y="4293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787979" y="1047762"/>
            <a:ext cx="8418995" cy="4293046"/>
          </a:xfrm>
          <a:custGeom>
            <a:avLst/>
            <a:gdLst/>
            <a:ahLst/>
            <a:cxnLst/>
            <a:rect r="r" b="b" t="t" l="l"/>
            <a:pathLst>
              <a:path h="4293046" w="8418995">
                <a:moveTo>
                  <a:pt x="0" y="0"/>
                </a:moveTo>
                <a:lnTo>
                  <a:pt x="8418995" y="0"/>
                </a:lnTo>
                <a:lnTo>
                  <a:pt x="8418995" y="4293046"/>
                </a:lnTo>
                <a:lnTo>
                  <a:pt x="0" y="429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289" y="725551"/>
            <a:ext cx="18192584" cy="89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6"/>
              </a:lnSpc>
            </a:pPr>
            <a:r>
              <a:rPr lang="en-US" b="true" sz="7100" spc="-21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ADAPTIVE TRAFFIC SIGNAL ALGORITHMS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16882" y="2209638"/>
            <a:ext cx="7100858" cy="661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0"/>
              </a:lnSpc>
            </a:pPr>
            <a:r>
              <a:rPr lang="en-US" sz="3128" spc="-31" u="sng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Mixed Adaptive Traffic Lights:</a:t>
            </a:r>
            <a:r>
              <a:rPr lang="en-US" sz="3128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Combines traditional and IoT-based traffic control.</a:t>
            </a:r>
          </a:p>
          <a:p>
            <a:pPr algn="l">
              <a:lnSpc>
                <a:spcPts val="4380"/>
              </a:lnSpc>
            </a:pPr>
          </a:p>
          <a:p>
            <a:pPr algn="l">
              <a:lnSpc>
                <a:spcPts val="4380"/>
              </a:lnSpc>
            </a:pPr>
            <a:r>
              <a:rPr lang="en-US" sz="3128" spc="-31" u="sng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Pure Adaptive Traffic Lights</a:t>
            </a:r>
            <a:r>
              <a:rPr lang="en-US" sz="3128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Uses only GPS-based vehicle data.</a:t>
            </a:r>
          </a:p>
          <a:p>
            <a:pPr algn="l">
              <a:lnSpc>
                <a:spcPts val="4380"/>
              </a:lnSpc>
            </a:pPr>
          </a:p>
          <a:p>
            <a:pPr algn="l">
              <a:lnSpc>
                <a:spcPts val="4380"/>
              </a:lnSpc>
            </a:pPr>
            <a:r>
              <a:rPr lang="en-US" sz="3128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Algorithms prioritize signal changes based on vehicle count and queue lengths.</a:t>
            </a:r>
          </a:p>
          <a:p>
            <a:pPr algn="l">
              <a:lnSpc>
                <a:spcPts val="4380"/>
              </a:lnSpc>
            </a:pPr>
          </a:p>
          <a:p>
            <a:pPr algn="l">
              <a:lnSpc>
                <a:spcPts val="4380"/>
              </a:lnSpc>
              <a:spcBef>
                <a:spcPct val="0"/>
              </a:spcBef>
            </a:pPr>
            <a:r>
              <a:rPr lang="en-US" sz="3128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Dynamic adjustments ensure smoother traffic flow.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89408" y="2276313"/>
            <a:ext cx="7098882" cy="7098882"/>
          </a:xfrm>
          <a:custGeom>
            <a:avLst/>
            <a:gdLst/>
            <a:ahLst/>
            <a:cxnLst/>
            <a:rect r="r" b="b" t="t" l="l"/>
            <a:pathLst>
              <a:path h="7098882" w="7098882">
                <a:moveTo>
                  <a:pt x="0" y="0"/>
                </a:moveTo>
                <a:lnTo>
                  <a:pt x="7098882" y="0"/>
                </a:lnTo>
                <a:lnTo>
                  <a:pt x="7098882" y="7098882"/>
                </a:lnTo>
                <a:lnTo>
                  <a:pt x="0" y="7098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804905" y="-616941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473168" y="5906704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60" y="0"/>
                </a:lnTo>
                <a:lnTo>
                  <a:pt x="6284860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4068" y="2461013"/>
            <a:ext cx="8336011" cy="63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3565" spc="-3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Ensures accurate vehicle positioning on roads.</a:t>
            </a:r>
          </a:p>
          <a:p>
            <a:pPr algn="l">
              <a:lnSpc>
                <a:spcPts val="4991"/>
              </a:lnSpc>
            </a:pPr>
          </a:p>
          <a:p>
            <a:pPr algn="l">
              <a:lnSpc>
                <a:spcPts val="4991"/>
              </a:lnSpc>
            </a:pPr>
            <a:r>
              <a:rPr lang="en-US" sz="3565" spc="-3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Considers vehicle trajectory, road curvature, and real-time speeds.</a:t>
            </a:r>
          </a:p>
          <a:p>
            <a:pPr algn="l">
              <a:lnSpc>
                <a:spcPts val="4991"/>
              </a:lnSpc>
            </a:pPr>
          </a:p>
          <a:p>
            <a:pPr algn="l">
              <a:lnSpc>
                <a:spcPts val="4991"/>
              </a:lnSpc>
            </a:pPr>
            <a:r>
              <a:rPr lang="en-US" sz="3565" spc="-3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Helps minimize errors in traffic light adjustments.</a:t>
            </a:r>
          </a:p>
          <a:p>
            <a:pPr algn="l">
              <a:lnSpc>
                <a:spcPts val="4991"/>
              </a:lnSpc>
            </a:pPr>
          </a:p>
          <a:p>
            <a:pPr algn="l">
              <a:lnSpc>
                <a:spcPts val="4991"/>
              </a:lnSpc>
              <a:spcBef>
                <a:spcPct val="0"/>
              </a:spcBef>
            </a:pPr>
            <a:r>
              <a:rPr lang="en-US" sz="3565" spc="-3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Enhances overall efficiency of ITMS.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9353" y="780563"/>
            <a:ext cx="12522720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MAP-MATCHING ALGORITHM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09353" y="2300619"/>
            <a:ext cx="6706722" cy="6706722"/>
          </a:xfrm>
          <a:custGeom>
            <a:avLst/>
            <a:gdLst/>
            <a:ahLst/>
            <a:cxnLst/>
            <a:rect r="r" b="b" t="t" l="l"/>
            <a:pathLst>
              <a:path h="6706722" w="6706722">
                <a:moveTo>
                  <a:pt x="0" y="0"/>
                </a:moveTo>
                <a:lnTo>
                  <a:pt x="6706722" y="0"/>
                </a:lnTo>
                <a:lnTo>
                  <a:pt x="6706722" y="6706722"/>
                </a:lnTo>
                <a:lnTo>
                  <a:pt x="0" y="6706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DAGeCdF5RoI</dc:identifier>
  <dcterms:modified xsi:type="dcterms:W3CDTF">2011-08-01T06:04:30Z</dcterms:modified>
  <cp:revision>1</cp:revision>
  <dc:title>Purple and Pink Gradient Futuristic Artificial Intelligence Presentation</dc:title>
</cp:coreProperties>
</file>